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4" r:id="rId38"/>
    <p:sldId id="29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687d8ad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687d8ad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687d8ad2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687d8ad2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687d8ad2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687d8ad2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687d8ad2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7687d8ad2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687d8ad2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687d8ad2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687d8ad2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687d8ad2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687d8ad2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687d8ad2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687d8ad2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7687d8ad2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687d8ad2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687d8ad2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687d8ad2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7687d8ad2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687d8ad2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687d8ad2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687d8ad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687d8ad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687d8ad2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7687d8ad2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687d8ad2d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687d8ad2d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687d8ad2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7687d8ad2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687d8ad2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687d8ad2d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687d8ad2d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687d8ad2d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687d8ad2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687d8ad2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687d8ad2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7687d8ad2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687d8ad2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7687d8ad2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687d8ad2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7687d8ad2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687d8ad2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687d8ad2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687d8ad2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687d8ad2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687d8ad2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687d8ad2d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687d8ad2d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7687d8ad2d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687d8ad2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687d8ad2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687d8ad2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687d8ad2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687d8ad2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7687d8ad2d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7687d8ad2d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7687d8ad2d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687d8ad2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7687d8ad2d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687d8ad2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687d8ad2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687d8ad2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687d8ad2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687d8ad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687d8ad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687d8ad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687d8ad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687d8ad2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7687d8ad2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687d8ad2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687d8ad2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Model </a:t>
            </a:r>
            <a:r>
              <a:rPr lang="en-US" sz="4400" b="1" dirty="0"/>
              <a:t>Interpretability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626371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Self-interpretable: Tree models</a:t>
            </a:r>
            <a:endParaRPr sz="3000" b="1" dirty="0"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l="38807" t="20630" r="25604" b="37247"/>
          <a:stretch/>
        </p:blipFill>
        <p:spPr>
          <a:xfrm>
            <a:off x="1503375" y="1092075"/>
            <a:ext cx="5960475" cy="39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Self-interpretable: Tree models</a:t>
            </a:r>
            <a:endParaRPr sz="3000" b="1" dirty="0"/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l="12402" t="21776" r="10945" b="18051"/>
          <a:stretch/>
        </p:blipFill>
        <p:spPr>
          <a:xfrm>
            <a:off x="365850" y="1194925"/>
            <a:ext cx="8412300" cy="37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Self-interpretable: K-nearest neighbor</a:t>
            </a:r>
            <a:endParaRPr sz="3000" b="1" dirty="0"/>
          </a:p>
        </p:txBody>
      </p:sp>
      <p:grpSp>
        <p:nvGrpSpPr>
          <p:cNvPr id="115" name="Google Shape;115;p23"/>
          <p:cNvGrpSpPr/>
          <p:nvPr/>
        </p:nvGrpSpPr>
        <p:grpSpPr>
          <a:xfrm>
            <a:off x="1078275" y="1017725"/>
            <a:ext cx="6593450" cy="4125650"/>
            <a:chOff x="1078275" y="1017725"/>
            <a:chExt cx="6593450" cy="4125650"/>
          </a:xfrm>
        </p:grpSpPr>
        <p:pic>
          <p:nvPicPr>
            <p:cNvPr id="116" name="Google Shape;116;p23"/>
            <p:cNvPicPr preferRelativeResize="0"/>
            <p:nvPr/>
          </p:nvPicPr>
          <p:blipFill rotWithShape="1">
            <a:blip r:embed="rId3">
              <a:alphaModFix/>
            </a:blip>
            <a:srcRect l="11915" t="19196" r="20612" b="2292"/>
            <a:stretch/>
          </p:blipFill>
          <p:spPr>
            <a:xfrm>
              <a:off x="1255450" y="1017725"/>
              <a:ext cx="6170818" cy="403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3"/>
            <p:cNvSpPr/>
            <p:nvPr/>
          </p:nvSpPr>
          <p:spPr>
            <a:xfrm>
              <a:off x="1078275" y="4808875"/>
              <a:ext cx="1264200" cy="334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6506825" y="4759425"/>
              <a:ext cx="1164900" cy="334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Self-interpretable: K-nearest neighbor</a:t>
            </a:r>
            <a:endParaRPr sz="3000" b="1" dirty="0"/>
          </a:p>
        </p:txBody>
      </p:sp>
      <p:grpSp>
        <p:nvGrpSpPr>
          <p:cNvPr id="124" name="Google Shape;124;p24"/>
          <p:cNvGrpSpPr/>
          <p:nvPr/>
        </p:nvGrpSpPr>
        <p:grpSpPr>
          <a:xfrm>
            <a:off x="1140250" y="1017725"/>
            <a:ext cx="6420175" cy="4100775"/>
            <a:chOff x="1140250" y="1017725"/>
            <a:chExt cx="6420175" cy="4100775"/>
          </a:xfrm>
        </p:grpSpPr>
        <p:sp>
          <p:nvSpPr>
            <p:cNvPr id="125" name="Google Shape;125;p24"/>
            <p:cNvSpPr/>
            <p:nvPr/>
          </p:nvSpPr>
          <p:spPr>
            <a:xfrm>
              <a:off x="5217875" y="3991000"/>
              <a:ext cx="1164900" cy="334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" name="Google Shape;126;p24"/>
            <p:cNvPicPr preferRelativeResize="0"/>
            <p:nvPr/>
          </p:nvPicPr>
          <p:blipFill rotWithShape="1">
            <a:blip r:embed="rId3">
              <a:alphaModFix/>
            </a:blip>
            <a:srcRect l="12396" t="19486" r="20776" b="2002"/>
            <a:stretch/>
          </p:blipFill>
          <p:spPr>
            <a:xfrm>
              <a:off x="1332813" y="1017725"/>
              <a:ext cx="6156125" cy="4064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4"/>
            <p:cNvSpPr/>
            <p:nvPr/>
          </p:nvSpPr>
          <p:spPr>
            <a:xfrm>
              <a:off x="1140250" y="4734500"/>
              <a:ext cx="1164900" cy="384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6506825" y="4833650"/>
              <a:ext cx="1053600" cy="272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1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Non-self-interpretable: Ensemble models</a:t>
            </a:r>
            <a:endParaRPr sz="3000" b="1" dirty="0"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l="11273" t="23497" r="50562" b="10885"/>
          <a:stretch/>
        </p:blipFill>
        <p:spPr>
          <a:xfrm>
            <a:off x="398475" y="1170125"/>
            <a:ext cx="3881300" cy="37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15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Non-self-interpretable: Ensemble models</a:t>
            </a:r>
            <a:endParaRPr sz="3000" b="1" dirty="0"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l="11914" t="26071" r="5801" b="9457"/>
          <a:stretch/>
        </p:blipFill>
        <p:spPr>
          <a:xfrm>
            <a:off x="414750" y="1194900"/>
            <a:ext cx="8314500" cy="36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 interpretation methods</a:t>
            </a:r>
            <a:endParaRPr sz="3000" b="1" dirty="0"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l="4506" t="19773" r="6604" b="15181"/>
          <a:stretch/>
        </p:blipFill>
        <p:spPr>
          <a:xfrm>
            <a:off x="237350" y="1331250"/>
            <a:ext cx="8520600" cy="35039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Recap</a:t>
            </a:r>
            <a:endParaRPr sz="3000" b="1"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810450" y="1326125"/>
            <a:ext cx="7523100" cy="3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In this video, you learned that: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• Simple linear, tree, or KNN models are normally self-interpretable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• Complex models such as large ensemble models or SVM are normally non-self-interpretable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• Two types of interpretation methods: 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• Intrinsic methods are used with models that are self interpretable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• Post-hoc methods are used to interpret models that are trained with black-box models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you will learn</a:t>
            </a:r>
            <a:endParaRPr sz="3000" b="1" dirty="0"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l="7247" t="22639" r="7084" b="16041"/>
          <a:stretch/>
        </p:blipFill>
        <p:spPr>
          <a:xfrm>
            <a:off x="524200" y="1269275"/>
            <a:ext cx="8368000" cy="3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Model-agnostic explanations</a:t>
            </a:r>
            <a:endParaRPr sz="3000" b="1" dirty="0"/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l="6439" t="24070" r="10469" b="11170"/>
          <a:stretch/>
        </p:blipFill>
        <p:spPr>
          <a:xfrm>
            <a:off x="284613" y="1108150"/>
            <a:ext cx="8574774" cy="37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you will learn</a:t>
            </a:r>
            <a:endParaRPr sz="3000" b="1" dirty="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16101" t="30086" r="16585" b="9741"/>
          <a:stretch/>
        </p:blipFill>
        <p:spPr>
          <a:xfrm>
            <a:off x="697750" y="1017725"/>
            <a:ext cx="7908908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Predicting if employees are looking for a new job</a:t>
            </a:r>
            <a:endParaRPr sz="3000" b="1" dirty="0"/>
          </a:p>
        </p:txBody>
      </p:sp>
      <p:grpSp>
        <p:nvGrpSpPr>
          <p:cNvPr id="170" name="Google Shape;170;p31"/>
          <p:cNvGrpSpPr/>
          <p:nvPr/>
        </p:nvGrpSpPr>
        <p:grpSpPr>
          <a:xfrm>
            <a:off x="1214600" y="1017725"/>
            <a:ext cx="6663493" cy="4039075"/>
            <a:chOff x="1214600" y="1017725"/>
            <a:chExt cx="6663493" cy="4039075"/>
          </a:xfrm>
        </p:grpSpPr>
        <p:pic>
          <p:nvPicPr>
            <p:cNvPr id="171" name="Google Shape;171;p31"/>
            <p:cNvPicPr preferRelativeResize="0"/>
            <p:nvPr/>
          </p:nvPicPr>
          <p:blipFill rotWithShape="1">
            <a:blip r:embed="rId3">
              <a:alphaModFix/>
            </a:blip>
            <a:srcRect l="16106" t="22633" r="13683" b="2297"/>
            <a:stretch/>
          </p:blipFill>
          <p:spPr>
            <a:xfrm>
              <a:off x="1265913" y="1017725"/>
              <a:ext cx="6612181" cy="3973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31"/>
            <p:cNvSpPr/>
            <p:nvPr/>
          </p:nvSpPr>
          <p:spPr>
            <a:xfrm>
              <a:off x="1214600" y="4808875"/>
              <a:ext cx="694200" cy="18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6296150" y="4746900"/>
              <a:ext cx="1581900" cy="309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Feature importance</a:t>
            </a:r>
            <a:endParaRPr sz="3000" b="1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1078275" y="1375725"/>
            <a:ext cx="7300200" cy="3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Measure the importance of features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1. Simplify your model by only including important features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2. Interpret how predictions were made</a:t>
            </a:r>
            <a:endParaRPr sz="20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Permutation feature importance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Impurity-based feature importance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Shapley Additive explanations (SHAP) values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0" name="Google Shape;180;p32"/>
          <p:cNvSpPr/>
          <p:nvPr/>
        </p:nvSpPr>
        <p:spPr>
          <a:xfrm>
            <a:off x="1078275" y="2838225"/>
            <a:ext cx="3978600" cy="446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Permutation feature importance</a:t>
            </a:r>
            <a:endParaRPr sz="3000" b="1" dirty="0"/>
          </a:p>
        </p:txBody>
      </p:sp>
      <p:sp>
        <p:nvSpPr>
          <p:cNvPr id="186" name="Google Shape;186;p33"/>
          <p:cNvSpPr txBox="1">
            <a:spLocks noGrp="1"/>
          </p:cNvSpPr>
          <p:nvPr>
            <p:ph type="body" idx="1"/>
          </p:nvPr>
        </p:nvSpPr>
        <p:spPr>
          <a:xfrm>
            <a:off x="632100" y="1214600"/>
            <a:ext cx="81180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• Measure the increases of prediction errors by permuting/shuffling a feature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l="5639" t="47564" r="3541" b="18911"/>
          <a:stretch/>
        </p:blipFill>
        <p:spPr>
          <a:xfrm>
            <a:off x="129713" y="2110575"/>
            <a:ext cx="8884575" cy="18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Permutation feature importance</a:t>
            </a:r>
            <a:endParaRPr sz="3000" b="1"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632100" y="1214600"/>
            <a:ext cx="81180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• Measure the increases of prediction errors by permuting/shuffling a feature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 l="5149" t="40689" r="3225" b="17189"/>
          <a:stretch/>
        </p:blipFill>
        <p:spPr>
          <a:xfrm>
            <a:off x="165400" y="2110600"/>
            <a:ext cx="8813200" cy="22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Permutation feature importance example</a:t>
            </a:r>
            <a:endParaRPr sz="3000" b="1" dirty="0"/>
          </a:p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l="964" t="18341" r="13689" b="7159"/>
          <a:stretch/>
        </p:blipFill>
        <p:spPr>
          <a:xfrm>
            <a:off x="311688" y="1017725"/>
            <a:ext cx="8410236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Partial Dependency Plot (PDP)</a:t>
            </a:r>
            <a:endParaRPr sz="3000" b="1"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706450" y="1276575"/>
            <a:ext cx="7783500" cy="9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Shows the relationship (marginal effects) of interested features on the prediction outcome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7" name="Google Shape;207;p36"/>
          <p:cNvPicPr preferRelativeResize="0"/>
          <p:nvPr/>
        </p:nvPicPr>
        <p:blipFill rotWithShape="1">
          <a:blip r:embed="rId3">
            <a:alphaModFix/>
          </a:blip>
          <a:srcRect l="5315" t="53867" r="7409" b="12320"/>
          <a:stretch/>
        </p:blipFill>
        <p:spPr>
          <a:xfrm>
            <a:off x="397063" y="2514625"/>
            <a:ext cx="8349874" cy="18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Partial Dependency Plot (PDP)</a:t>
            </a:r>
            <a:endParaRPr sz="3000" b="1"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706450" y="1276575"/>
            <a:ext cx="7783500" cy="9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Shows the relationship (marginal effects) of interested features on the prediction outcome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 rotWithShape="1">
          <a:blip r:embed="rId3">
            <a:alphaModFix/>
          </a:blip>
          <a:srcRect l="5631" t="40400" r="3384" b="11747"/>
          <a:stretch/>
        </p:blipFill>
        <p:spPr>
          <a:xfrm>
            <a:off x="258400" y="2255775"/>
            <a:ext cx="8679601" cy="25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Partial Dependency Plot (PDP)</a:t>
            </a:r>
            <a:endParaRPr sz="3000" b="1" dirty="0"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706450" y="1276575"/>
            <a:ext cx="7783500" cy="9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Shows the relationship (marginal effects) of interested features on the prediction outcome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l="5638" t="42117" r="3864" b="12038"/>
          <a:stretch/>
        </p:blipFill>
        <p:spPr>
          <a:xfrm>
            <a:off x="258250" y="2255775"/>
            <a:ext cx="8679900" cy="2471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Partial Dependency Plot (PDP)</a:t>
            </a:r>
            <a:endParaRPr sz="3000" b="1" dirty="0"/>
          </a:p>
        </p:txBody>
      </p:sp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706450" y="1276575"/>
            <a:ext cx="7783500" cy="9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Shows the relationship (marginal effects) of interested features on the prediction outcome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 rotWithShape="1">
          <a:blip r:embed="rId3">
            <a:alphaModFix/>
          </a:blip>
          <a:srcRect l="5793" t="42405" r="3544" b="13181"/>
          <a:stretch/>
        </p:blipFill>
        <p:spPr>
          <a:xfrm>
            <a:off x="435263" y="2255775"/>
            <a:ext cx="8449825" cy="23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PDP of feature ‘experience’</a:t>
            </a:r>
            <a:endParaRPr sz="3000" b="1" dirty="0"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l="17390" t="26649" r="34622" b="14325"/>
          <a:stretch/>
        </p:blipFill>
        <p:spPr>
          <a:xfrm>
            <a:off x="1379425" y="1017725"/>
            <a:ext cx="5968363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Importance of model interpretability</a:t>
            </a:r>
            <a:endParaRPr sz="3000" b="1" dirty="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4835" t="20055" r="5791" b="20061"/>
          <a:stretch/>
        </p:blipFill>
        <p:spPr>
          <a:xfrm>
            <a:off x="133625" y="1219700"/>
            <a:ext cx="8876726" cy="33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Recap</a:t>
            </a:r>
            <a:endParaRPr sz="3000" b="1" dirty="0"/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1"/>
          </p:nvPr>
        </p:nvSpPr>
        <p:spPr>
          <a:xfrm>
            <a:off x="929550" y="1326150"/>
            <a:ext cx="7560300" cy="3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video, you learned that: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You can can use model-agnostic explanation methods to understand different models, regardless of their structures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You can use Permutation Feature Importance to calculate and rank feature importance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You can illustrate the relationship between an interested feature and model outcome using a Partial Dependency Plot (PDP)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you will learn</a:t>
            </a:r>
            <a:endParaRPr sz="3000" b="1" dirty="0"/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3">
            <a:alphaModFix/>
          </a:blip>
          <a:srcRect l="7409" t="30371" r="6435" b="10030"/>
          <a:stretch/>
        </p:blipFill>
        <p:spPr>
          <a:xfrm>
            <a:off x="311700" y="1306450"/>
            <a:ext cx="8520600" cy="3312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Surrogate models</a:t>
            </a:r>
            <a:endParaRPr sz="3000" b="1" dirty="0"/>
          </a:p>
        </p:txBody>
      </p:sp>
      <p:pic>
        <p:nvPicPr>
          <p:cNvPr id="252" name="Google Shape;252;p43"/>
          <p:cNvPicPr preferRelativeResize="0"/>
          <p:nvPr/>
        </p:nvPicPr>
        <p:blipFill rotWithShape="1">
          <a:blip r:embed="rId3">
            <a:alphaModFix/>
          </a:blip>
          <a:srcRect l="1933" t="33240" r="4187" b="17761"/>
          <a:stretch/>
        </p:blipFill>
        <p:spPr>
          <a:xfrm>
            <a:off x="164975" y="1591525"/>
            <a:ext cx="8814051" cy="25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32</a:t>
            </a:fld>
            <a:endParaRPr lang="vi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Global surrogate models</a:t>
            </a:r>
            <a:endParaRPr sz="3000" b="1" dirty="0"/>
          </a:p>
        </p:txBody>
      </p:sp>
      <p:pic>
        <p:nvPicPr>
          <p:cNvPr id="258" name="Google Shape;258;p44"/>
          <p:cNvPicPr preferRelativeResize="0"/>
          <p:nvPr/>
        </p:nvPicPr>
        <p:blipFill rotWithShape="1">
          <a:blip r:embed="rId3">
            <a:alphaModFix/>
          </a:blip>
          <a:srcRect l="6924" t="21487" r="17231" b="8884"/>
          <a:stretch/>
        </p:blipFill>
        <p:spPr>
          <a:xfrm>
            <a:off x="673225" y="1017725"/>
            <a:ext cx="7797559" cy="40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33</a:t>
            </a:fld>
            <a:endParaRPr lang="vi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Local surrogate</a:t>
            </a:r>
            <a:endParaRPr sz="3000" b="1" dirty="0"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959100" y="1425275"/>
            <a:ext cx="7225800" cy="3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Global surrogate models may not always work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Large inconsistency between surrogate models and blackbox models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Multiple data instance groups or clusters in the dataset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Explain specific interested data instances locally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A local surrogate model is built on one or a few instances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34</a:t>
            </a:fld>
            <a:endParaRPr lang="vi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>
            <a:spLocks noGrp="1"/>
          </p:cNvSpPr>
          <p:nvPr>
            <p:ph type="title"/>
          </p:nvPr>
        </p:nvSpPr>
        <p:spPr>
          <a:xfrm>
            <a:off x="594900" y="445025"/>
            <a:ext cx="8237400" cy="11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Local Interpretable Model-Agnostic Explanations (LIME)</a:t>
            </a:r>
            <a:endParaRPr sz="3000" b="1" dirty="0"/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3">
            <a:alphaModFix/>
          </a:blip>
          <a:srcRect l="2257" t="22638" r="2094" b="13752"/>
          <a:stretch/>
        </p:blipFill>
        <p:spPr>
          <a:xfrm>
            <a:off x="199475" y="1664450"/>
            <a:ext cx="8745051" cy="32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35</a:t>
            </a:fld>
            <a:endParaRPr lang="vi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A LIME example</a:t>
            </a:r>
            <a:endParaRPr sz="3000" b="1" dirty="0"/>
          </a:p>
        </p:txBody>
      </p:sp>
      <p:pic>
        <p:nvPicPr>
          <p:cNvPr id="276" name="Google Shape;276;p47"/>
          <p:cNvPicPr preferRelativeResize="0"/>
          <p:nvPr/>
        </p:nvPicPr>
        <p:blipFill rotWithShape="1">
          <a:blip r:embed="rId3">
            <a:alphaModFix/>
          </a:blip>
          <a:srcRect l="13847" t="22065" r="16427" b="10598"/>
          <a:stretch/>
        </p:blipFill>
        <p:spPr>
          <a:xfrm>
            <a:off x="888575" y="1145325"/>
            <a:ext cx="7366857" cy="39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36</a:t>
            </a:fld>
            <a:endParaRPr lang="vi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Modeling Unbalanced Classes</a:t>
            </a:r>
          </a:p>
          <a:p>
            <a:r>
              <a:rPr lang="en-US" dirty="0">
                <a:solidFill>
                  <a:schemeClr val="tx1"/>
                </a:solidFill>
              </a:rPr>
              <a:t>Classification algorithms are built to optimize accuracy, which makes it challenging to create a model when there is not a balance across the number of observations of different classes. Common methods to approach balancing the classes are: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Downsampling</a:t>
            </a:r>
            <a:r>
              <a:rPr lang="en-US" dirty="0">
                <a:solidFill>
                  <a:schemeClr val="tx1"/>
                </a:solidFill>
              </a:rPr>
              <a:t> or removing observations from the most common class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Upsampling</a:t>
            </a:r>
            <a:r>
              <a:rPr lang="en-US" dirty="0">
                <a:solidFill>
                  <a:schemeClr val="tx1"/>
                </a:solidFill>
              </a:rPr>
              <a:t> or duplicating observations from the rarest class or classes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 mix of </a:t>
            </a:r>
            <a:r>
              <a:rPr lang="en-US" dirty="0" err="1">
                <a:solidFill>
                  <a:schemeClr val="tx1"/>
                </a:solidFill>
              </a:rPr>
              <a:t>downsampling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upsampling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37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016389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 smtClean="0"/>
              <a:t>Learning </a:t>
            </a:r>
            <a:r>
              <a:rPr lang="vi" sz="3000" b="1" dirty="0" smtClean="0"/>
              <a:t>Recap</a:t>
            </a:r>
            <a:endParaRPr sz="3000" b="1" dirty="0"/>
          </a:p>
        </p:txBody>
      </p:sp>
      <p:sp>
        <p:nvSpPr>
          <p:cNvPr id="282" name="Google Shape;282;p48"/>
          <p:cNvSpPr txBox="1">
            <a:spLocks noGrp="1"/>
          </p:cNvSpPr>
          <p:nvPr>
            <p:ph type="body" idx="1"/>
          </p:nvPr>
        </p:nvSpPr>
        <p:spPr>
          <a:xfrm>
            <a:off x="954325" y="1412925"/>
            <a:ext cx="7671900" cy="31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vi" sz="2000" dirty="0">
                <a:solidFill>
                  <a:schemeClr val="dk1"/>
                </a:solidFill>
              </a:rPr>
              <a:t>In this section, </a:t>
            </a:r>
            <a:r>
              <a:rPr lang="en-US" sz="2000" dirty="0" smtClean="0">
                <a:solidFill>
                  <a:schemeClr val="dk1"/>
                </a:solidFill>
              </a:rPr>
              <a:t>we</a:t>
            </a:r>
            <a:r>
              <a:rPr lang="vi" sz="2000" dirty="0" smtClean="0">
                <a:solidFill>
                  <a:schemeClr val="dk1"/>
                </a:solidFill>
              </a:rPr>
              <a:t> </a:t>
            </a:r>
            <a:r>
              <a:rPr lang="vi" sz="2000" dirty="0">
                <a:solidFill>
                  <a:schemeClr val="dk1"/>
                </a:solidFill>
              </a:rPr>
              <a:t>learned that: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• A surrogate model is a way of explaining complex black box models using simpler models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dirty="0">
                <a:solidFill>
                  <a:schemeClr val="dk1"/>
                </a:solidFill>
              </a:rPr>
              <a:t>• The general steps to build global surrogate models are straightforward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dirty="0">
                <a:solidFill>
                  <a:schemeClr val="dk1"/>
                </a:solidFill>
              </a:rPr>
              <a:t>• You can build local surrogate models using the LIME algorithm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38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Importance of model interpretability</a:t>
            </a:r>
            <a:endParaRPr sz="3000" b="1" dirty="0"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l="4667" t="20629" r="6766" b="20345"/>
          <a:stretch/>
        </p:blipFill>
        <p:spPr>
          <a:xfrm>
            <a:off x="161200" y="1232125"/>
            <a:ext cx="8821575" cy="33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Understanding machine learning models</a:t>
            </a:r>
            <a:endParaRPr sz="3000" b="1" dirty="0"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l="6116" t="35243" r="7251" b="20916"/>
          <a:stretch/>
        </p:blipFill>
        <p:spPr>
          <a:xfrm>
            <a:off x="111525" y="1529550"/>
            <a:ext cx="8785575" cy="24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Model interpretability</a:t>
            </a:r>
            <a:endParaRPr sz="3000" b="1" dirty="0"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l="7407" t="21777" r="4827" b="11462"/>
          <a:stretch/>
        </p:blipFill>
        <p:spPr>
          <a:xfrm>
            <a:off x="374575" y="1219700"/>
            <a:ext cx="8394850" cy="358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Recap</a:t>
            </a:r>
            <a:endParaRPr sz="3000" b="1"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954325" y="1251775"/>
            <a:ext cx="7349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video, you learned that: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We can only trust and effectively debug machine learning models if they are understandable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Self-interpretable models have simple and intuitive structures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• Non-self-interpretable models have complex structures and can be described as black-box models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you will learn</a:t>
            </a:r>
            <a:endParaRPr sz="3000" b="1" dirty="0"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l="16267" t="30373" r="16260" b="9743"/>
          <a:stretch/>
        </p:blipFill>
        <p:spPr>
          <a:xfrm>
            <a:off x="911813" y="1116875"/>
            <a:ext cx="7593075" cy="37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Self-interpretable: Linear models</a:t>
            </a:r>
            <a:endParaRPr sz="3000" b="1" dirty="0"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l="13203" t="25502" r="14011" b="13177"/>
          <a:stretch/>
        </p:blipFill>
        <p:spPr>
          <a:xfrm>
            <a:off x="601550" y="1182525"/>
            <a:ext cx="7792150" cy="36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627</Words>
  <Application>Microsoft Office PowerPoint</Application>
  <PresentationFormat>On-screen Show (16:9)</PresentationFormat>
  <Paragraphs>138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Model Interpretability</vt:lpstr>
      <vt:lpstr>What you will learn</vt:lpstr>
      <vt:lpstr>Importance of model interpretability</vt:lpstr>
      <vt:lpstr>Importance of model interpretability</vt:lpstr>
      <vt:lpstr>Understanding machine learning models</vt:lpstr>
      <vt:lpstr>Model interpretability</vt:lpstr>
      <vt:lpstr>Recap</vt:lpstr>
      <vt:lpstr>What you will learn</vt:lpstr>
      <vt:lpstr>Self-interpretable: Linear models</vt:lpstr>
      <vt:lpstr>Self-interpretable: Tree models</vt:lpstr>
      <vt:lpstr>Self-interpretable: Tree models</vt:lpstr>
      <vt:lpstr>Self-interpretable: K-nearest neighbor</vt:lpstr>
      <vt:lpstr>Self-interpretable: K-nearest neighbor</vt:lpstr>
      <vt:lpstr>Non-self-interpretable: Ensemble models</vt:lpstr>
      <vt:lpstr>Non-self-interpretable: Ensemble models</vt:lpstr>
      <vt:lpstr>Model interpretation methods</vt:lpstr>
      <vt:lpstr>Recap</vt:lpstr>
      <vt:lpstr>What you will learn</vt:lpstr>
      <vt:lpstr>Model-agnostic explanations</vt:lpstr>
      <vt:lpstr>Predicting if employees are looking for a new job</vt:lpstr>
      <vt:lpstr>Feature importance</vt:lpstr>
      <vt:lpstr>Permutation feature importance</vt:lpstr>
      <vt:lpstr>Permutation feature importance</vt:lpstr>
      <vt:lpstr>Permutation feature importance example</vt:lpstr>
      <vt:lpstr>Partial Dependency Plot (PDP)</vt:lpstr>
      <vt:lpstr>Partial Dependency Plot (PDP)</vt:lpstr>
      <vt:lpstr>Partial Dependency Plot (PDP)</vt:lpstr>
      <vt:lpstr>Partial Dependency Plot (PDP)</vt:lpstr>
      <vt:lpstr>PDP of feature ‘experience’</vt:lpstr>
      <vt:lpstr>Recap</vt:lpstr>
      <vt:lpstr>What you will learn</vt:lpstr>
      <vt:lpstr>Surrogate models</vt:lpstr>
      <vt:lpstr>Global surrogate models</vt:lpstr>
      <vt:lpstr>Local surrogate</vt:lpstr>
      <vt:lpstr>Local Interpretable Model-Agnostic Explanations (LIME)</vt:lpstr>
      <vt:lpstr>A LIME example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you will learn</dc:title>
  <cp:lastModifiedBy>Ngô Đăng Hà An</cp:lastModifiedBy>
  <cp:revision>6</cp:revision>
  <dcterms:modified xsi:type="dcterms:W3CDTF">2022-12-15T09:00:35Z</dcterms:modified>
</cp:coreProperties>
</file>